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9" r:id="rId5"/>
    <p:sldId id="258" r:id="rId6"/>
    <p:sldId id="263" r:id="rId7"/>
    <p:sldId id="264" r:id="rId8"/>
    <p:sldId id="266" r:id="rId9"/>
    <p:sldId id="267" r:id="rId10"/>
    <p:sldId id="262" r:id="rId11"/>
    <p:sldId id="268" r:id="rId12"/>
    <p:sldId id="269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CD30-0398-4552-A990-EA4BC04B4D88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3E1A-53AF-4095-AC28-D14C87F266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73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CD30-0398-4552-A990-EA4BC04B4D88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3E1A-53AF-4095-AC28-D14C87F266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549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CD30-0398-4552-A990-EA4BC04B4D88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3E1A-53AF-4095-AC28-D14C87F266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48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CD30-0398-4552-A990-EA4BC04B4D88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3E1A-53AF-4095-AC28-D14C87F266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94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CD30-0398-4552-A990-EA4BC04B4D88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3E1A-53AF-4095-AC28-D14C87F266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26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CD30-0398-4552-A990-EA4BC04B4D88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3E1A-53AF-4095-AC28-D14C87F266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86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CD30-0398-4552-A990-EA4BC04B4D88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3E1A-53AF-4095-AC28-D14C87F266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09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CD30-0398-4552-A990-EA4BC04B4D88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3E1A-53AF-4095-AC28-D14C87F266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756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CD30-0398-4552-A990-EA4BC04B4D88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3E1A-53AF-4095-AC28-D14C87F266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41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CD30-0398-4552-A990-EA4BC04B4D88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3E1A-53AF-4095-AC28-D14C87F266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01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CD30-0398-4552-A990-EA4BC04B4D88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3E1A-53AF-4095-AC28-D14C87F266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3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8CD30-0398-4552-A990-EA4BC04B4D88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13E1A-53AF-4095-AC28-D14C87F266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911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Bossen in gemeente Hardenberg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sz="1600" dirty="0" smtClean="0">
                <a:solidFill>
                  <a:srgbClr val="00B050"/>
                </a:solidFill>
              </a:rPr>
              <a:t>Bos Heemserveen</a:t>
            </a:r>
            <a:endParaRPr lang="nl-NL" sz="1600" dirty="0">
              <a:solidFill>
                <a:srgbClr val="00B050"/>
              </a:solidFill>
            </a:endParaRPr>
          </a:p>
        </p:txBody>
      </p:sp>
      <p:pic>
        <p:nvPicPr>
          <p:cNvPr id="4" name="Tijdelijke aanduiding voor inhou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1"/>
            <a:ext cx="3394472" cy="41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0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 algn="ctr">
              <a:buNone/>
            </a:pPr>
            <a:r>
              <a:rPr lang="nl-NL" sz="1600" dirty="0" smtClean="0">
                <a:solidFill>
                  <a:srgbClr val="00B050"/>
                </a:solidFill>
              </a:rPr>
              <a:t>Singel Kloosterdijk te </a:t>
            </a:r>
            <a:r>
              <a:rPr lang="nl-NL" sz="1600" dirty="0">
                <a:solidFill>
                  <a:srgbClr val="00B050"/>
                </a:solidFill>
              </a:rPr>
              <a:t>M</a:t>
            </a:r>
            <a:r>
              <a:rPr lang="nl-NL" sz="1600" dirty="0" smtClean="0">
                <a:solidFill>
                  <a:srgbClr val="00B050"/>
                </a:solidFill>
              </a:rPr>
              <a:t>arienberg</a:t>
            </a:r>
            <a:endParaRPr lang="nl-NL" sz="1600" dirty="0">
              <a:solidFill>
                <a:srgbClr val="00B05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11" y="980729"/>
            <a:ext cx="440382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1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rgbClr val="00B050"/>
                </a:solidFill>
              </a:rPr>
              <a:t>Beheeruitgangspunten:</a:t>
            </a:r>
          </a:p>
          <a:p>
            <a:pPr marL="0" indent="0">
              <a:buNone/>
            </a:pPr>
            <a:endParaRPr lang="nl-NL" sz="1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l-NL" sz="1600" dirty="0" smtClean="0">
                <a:solidFill>
                  <a:srgbClr val="00B050"/>
                </a:solidFill>
              </a:rPr>
              <a:t>Wat heb ik?</a:t>
            </a:r>
          </a:p>
          <a:p>
            <a:pPr marL="0" indent="0">
              <a:buNone/>
            </a:pPr>
            <a:endParaRPr lang="nl-NL" sz="1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l-NL" sz="1600" dirty="0" smtClean="0">
                <a:solidFill>
                  <a:srgbClr val="00B050"/>
                </a:solidFill>
              </a:rPr>
              <a:t>Wat wil ik?</a:t>
            </a:r>
          </a:p>
          <a:p>
            <a:pPr marL="0" indent="0">
              <a:buNone/>
            </a:pPr>
            <a:endParaRPr lang="nl-NL" sz="1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l-NL" sz="1600" dirty="0" smtClean="0">
                <a:solidFill>
                  <a:srgbClr val="00B050"/>
                </a:solidFill>
              </a:rPr>
              <a:t>Wat of hoe wil ik dit bereiken; gewenst eindbeeld?</a:t>
            </a:r>
            <a:endParaRPr lang="nl-NL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26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rgbClr val="00B050"/>
                </a:solidFill>
              </a:rPr>
              <a:t>Vaste gegevens:</a:t>
            </a:r>
          </a:p>
          <a:p>
            <a:pPr marL="0" indent="0">
              <a:buNone/>
            </a:pPr>
            <a:r>
              <a:rPr lang="nl-NL" sz="1600" i="1" dirty="0" smtClean="0">
                <a:solidFill>
                  <a:srgbClr val="00B050"/>
                </a:solidFill>
              </a:rPr>
              <a:t>Hoopmans Veenweg te Dedemsvaart</a:t>
            </a:r>
          </a:p>
          <a:p>
            <a:pPr marL="0" indent="0">
              <a:buNone/>
            </a:pPr>
            <a:r>
              <a:rPr lang="nl-NL" sz="1600" dirty="0" smtClean="0">
                <a:solidFill>
                  <a:srgbClr val="00B050"/>
                </a:solidFill>
              </a:rPr>
              <a:t>Oppervlak 1,84 hectaren.</a:t>
            </a:r>
          </a:p>
          <a:p>
            <a:pPr marL="0" indent="0">
              <a:buNone/>
            </a:pPr>
            <a:r>
              <a:rPr lang="nl-NL" sz="1600" dirty="0" smtClean="0">
                <a:solidFill>
                  <a:srgbClr val="00B050"/>
                </a:solidFill>
              </a:rPr>
              <a:t>Randlengte 675 meter1.</a:t>
            </a:r>
          </a:p>
          <a:p>
            <a:pPr marL="0" indent="0">
              <a:buNone/>
            </a:pPr>
            <a:r>
              <a:rPr lang="nl-NL" sz="1600" dirty="0" smtClean="0">
                <a:solidFill>
                  <a:srgbClr val="00B050"/>
                </a:solidFill>
              </a:rPr>
              <a:t>Leeftijd: 25 jaren.</a:t>
            </a:r>
          </a:p>
          <a:p>
            <a:pPr marL="0" indent="0">
              <a:buNone/>
            </a:pPr>
            <a:r>
              <a:rPr lang="nl-NL" sz="1600" dirty="0" smtClean="0">
                <a:solidFill>
                  <a:srgbClr val="00B050"/>
                </a:solidFill>
              </a:rPr>
              <a:t>Hoofdboomsoort: zomereik of inlandse eik (</a:t>
            </a:r>
            <a:r>
              <a:rPr lang="nl-NL" sz="1600" dirty="0" err="1">
                <a:solidFill>
                  <a:srgbClr val="00B050"/>
                </a:solidFill>
              </a:rPr>
              <a:t>Q</a:t>
            </a:r>
            <a:r>
              <a:rPr lang="nl-NL" sz="1600" dirty="0" err="1" smtClean="0">
                <a:solidFill>
                  <a:srgbClr val="00B050"/>
                </a:solidFill>
              </a:rPr>
              <a:t>uercus</a:t>
            </a:r>
            <a:r>
              <a:rPr lang="nl-NL" sz="1600" dirty="0" smtClean="0">
                <a:solidFill>
                  <a:srgbClr val="00B050"/>
                </a:solidFill>
              </a:rPr>
              <a:t> </a:t>
            </a:r>
            <a:r>
              <a:rPr lang="nl-NL" sz="1600" dirty="0" err="1" smtClean="0">
                <a:solidFill>
                  <a:srgbClr val="00B050"/>
                </a:solidFill>
              </a:rPr>
              <a:t>robur</a:t>
            </a:r>
            <a:r>
              <a:rPr lang="nl-NL" sz="1600" dirty="0" smtClean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 smtClean="0">
                <a:solidFill>
                  <a:srgbClr val="00B050"/>
                </a:solidFill>
              </a:rPr>
              <a:t>Elfde Wijk te Stegeren</a:t>
            </a:r>
          </a:p>
          <a:p>
            <a:pPr marL="0" indent="0">
              <a:buNone/>
            </a:pPr>
            <a:r>
              <a:rPr lang="nl-NL" sz="1600" dirty="0" smtClean="0">
                <a:solidFill>
                  <a:srgbClr val="00B050"/>
                </a:solidFill>
              </a:rPr>
              <a:t>Oppervlak 0,5775 hectare.</a:t>
            </a:r>
          </a:p>
          <a:p>
            <a:pPr marL="0" indent="0">
              <a:buNone/>
            </a:pPr>
            <a:r>
              <a:rPr lang="nl-NL" sz="1600" dirty="0" smtClean="0">
                <a:solidFill>
                  <a:srgbClr val="00B050"/>
                </a:solidFill>
              </a:rPr>
              <a:t>Randlengte 325 meter1.</a:t>
            </a:r>
          </a:p>
          <a:p>
            <a:pPr marL="0" indent="0">
              <a:buNone/>
            </a:pPr>
            <a:r>
              <a:rPr lang="nl-NL" sz="1600" dirty="0" smtClean="0">
                <a:solidFill>
                  <a:srgbClr val="00B050"/>
                </a:solidFill>
              </a:rPr>
              <a:t>Leeftijd: 25 jaren.</a:t>
            </a:r>
          </a:p>
          <a:p>
            <a:pPr marL="0" indent="0">
              <a:buNone/>
            </a:pPr>
            <a:r>
              <a:rPr lang="nl-NL" sz="1600" dirty="0" smtClean="0">
                <a:solidFill>
                  <a:srgbClr val="00B050"/>
                </a:solidFill>
              </a:rPr>
              <a:t>Hoofdboomsoort: gewone es (</a:t>
            </a:r>
            <a:r>
              <a:rPr lang="nl-NL" sz="1600" dirty="0" err="1" smtClean="0">
                <a:solidFill>
                  <a:srgbClr val="00B050"/>
                </a:solidFill>
              </a:rPr>
              <a:t>Fraxinus</a:t>
            </a:r>
            <a:r>
              <a:rPr lang="nl-NL" sz="1600" dirty="0" smtClean="0">
                <a:solidFill>
                  <a:srgbClr val="00B050"/>
                </a:solidFill>
              </a:rPr>
              <a:t> excelsior)</a:t>
            </a:r>
          </a:p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r>
              <a:rPr lang="nl-NL" sz="1600" i="1" dirty="0" smtClean="0">
                <a:solidFill>
                  <a:srgbClr val="00B050"/>
                </a:solidFill>
              </a:rPr>
              <a:t>Kloosterdijk te Marienberg</a:t>
            </a:r>
          </a:p>
          <a:p>
            <a:pPr marL="0" indent="0">
              <a:buNone/>
            </a:pPr>
            <a:r>
              <a:rPr lang="nl-NL" sz="1600" dirty="0" smtClean="0">
                <a:solidFill>
                  <a:srgbClr val="00B050"/>
                </a:solidFill>
              </a:rPr>
              <a:t>Oppervlak 1,42 hectaren.</a:t>
            </a:r>
          </a:p>
          <a:p>
            <a:pPr marL="0" indent="0">
              <a:buNone/>
            </a:pPr>
            <a:r>
              <a:rPr lang="nl-NL" sz="1600" dirty="0" smtClean="0">
                <a:solidFill>
                  <a:srgbClr val="00B050"/>
                </a:solidFill>
              </a:rPr>
              <a:t>Randlengte 1,360 kilometer.</a:t>
            </a:r>
          </a:p>
          <a:p>
            <a:pPr marL="0" indent="0">
              <a:buNone/>
            </a:pPr>
            <a:r>
              <a:rPr lang="nl-NL" sz="1600" dirty="0" smtClean="0">
                <a:solidFill>
                  <a:srgbClr val="00B050"/>
                </a:solidFill>
              </a:rPr>
              <a:t>Leeftijd: 20 – 25 jaren.</a:t>
            </a:r>
          </a:p>
          <a:p>
            <a:pPr marL="0" indent="0">
              <a:buNone/>
            </a:pPr>
            <a:r>
              <a:rPr lang="nl-NL" sz="1600" dirty="0" smtClean="0">
                <a:solidFill>
                  <a:srgbClr val="00B050"/>
                </a:solidFill>
              </a:rPr>
              <a:t>Hoofdboomsoort: gemengd </a:t>
            </a:r>
            <a:r>
              <a:rPr lang="nl-NL" sz="1600" smtClean="0">
                <a:solidFill>
                  <a:srgbClr val="00B050"/>
                </a:solidFill>
              </a:rPr>
              <a:t>en divers.</a:t>
            </a:r>
            <a:endParaRPr lang="nl-NL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Bossen in gemeente Hardenberg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>
              <a:solidFill>
                <a:srgbClr val="00B050"/>
              </a:solidFill>
            </a:endParaRPr>
          </a:p>
          <a:p>
            <a:r>
              <a:rPr lang="nl-NL" dirty="0" smtClean="0">
                <a:solidFill>
                  <a:srgbClr val="00B050"/>
                </a:solidFill>
              </a:rPr>
              <a:t>Een korte toelichting</a:t>
            </a:r>
            <a:endParaRPr lang="nl-N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5306144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Visie</a:t>
            </a:r>
          </a:p>
          <a:p>
            <a:pPr algn="l"/>
            <a:r>
              <a:rPr lang="nl-NL" sz="1600" dirty="0" smtClean="0">
                <a:solidFill>
                  <a:srgbClr val="00B050"/>
                </a:solidFill>
              </a:rPr>
              <a:t>Optimaal samengaan van de functie Recreatie naast de functies natuur, cultuurhistorie en houtproductie tegen </a:t>
            </a:r>
            <a:r>
              <a:rPr lang="nl-NL" sz="1600" u="sng" dirty="0" smtClean="0">
                <a:solidFill>
                  <a:srgbClr val="00B050"/>
                </a:solidFill>
              </a:rPr>
              <a:t>minimale</a:t>
            </a:r>
            <a:r>
              <a:rPr lang="nl-NL" sz="1600" dirty="0" smtClean="0">
                <a:solidFill>
                  <a:srgbClr val="00B050"/>
                </a:solidFill>
              </a:rPr>
              <a:t> beheerkosten.</a:t>
            </a:r>
          </a:p>
          <a:p>
            <a:pPr algn="l"/>
            <a:endParaRPr lang="nl-NL" sz="1600" dirty="0" smtClean="0">
              <a:solidFill>
                <a:srgbClr val="00B050"/>
              </a:solidFill>
            </a:endParaRPr>
          </a:p>
          <a:p>
            <a:pPr algn="l"/>
            <a:r>
              <a:rPr lang="nl-NL" sz="1600" dirty="0" smtClean="0">
                <a:solidFill>
                  <a:srgbClr val="00B050"/>
                </a:solidFill>
              </a:rPr>
              <a:t>Elk bos kan wel verschillen in hoofd- en nevenfuncties.</a:t>
            </a:r>
          </a:p>
          <a:p>
            <a:pPr algn="l"/>
            <a:endParaRPr lang="nl-NL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9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5306144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Beschrijving hoofdfuncties:</a:t>
            </a:r>
          </a:p>
          <a:p>
            <a:pPr marL="171450" indent="-171450" algn="l">
              <a:buFontTx/>
              <a:buChar char="-"/>
            </a:pPr>
            <a:r>
              <a:rPr lang="nl-NL" sz="1600" dirty="0" smtClean="0">
                <a:solidFill>
                  <a:srgbClr val="00B050"/>
                </a:solidFill>
              </a:rPr>
              <a:t>Recreatie, sleutelwoorden: variatie en toegankelijkheid;</a:t>
            </a:r>
          </a:p>
          <a:p>
            <a:pPr marL="171450" indent="-171450" algn="l">
              <a:buFontTx/>
              <a:buChar char="-"/>
            </a:pPr>
            <a:r>
              <a:rPr lang="nl-NL" sz="1600" dirty="0" smtClean="0">
                <a:solidFill>
                  <a:srgbClr val="00B050"/>
                </a:solidFill>
              </a:rPr>
              <a:t>Cultuurhistorie, karakteristieken: elementen en patronen;</a:t>
            </a:r>
          </a:p>
          <a:p>
            <a:pPr marL="171450" indent="-171450" algn="l">
              <a:buFontTx/>
              <a:buChar char="-"/>
            </a:pPr>
            <a:r>
              <a:rPr lang="nl-NL" sz="1600" dirty="0" smtClean="0">
                <a:solidFill>
                  <a:srgbClr val="00B050"/>
                </a:solidFill>
              </a:rPr>
              <a:t>Natuur,  behoud en ontwikkeling inheemse boomsoorten, menging, open plekken, structuur, dood hout en natuurlijke bosranden;</a:t>
            </a:r>
          </a:p>
          <a:p>
            <a:pPr marL="171450" indent="-171450" algn="l">
              <a:buFontTx/>
              <a:buChar char="-"/>
            </a:pPr>
            <a:r>
              <a:rPr lang="nl-NL" sz="1600" dirty="0" smtClean="0">
                <a:solidFill>
                  <a:srgbClr val="00B050"/>
                </a:solidFill>
              </a:rPr>
              <a:t>Landschap, bossen zijn onderdeel van een mogelijke structuur;</a:t>
            </a:r>
          </a:p>
          <a:p>
            <a:pPr marL="171450" indent="-171450" algn="l">
              <a:buFontTx/>
              <a:buChar char="-"/>
            </a:pPr>
            <a:r>
              <a:rPr lang="nl-NL" sz="1600" dirty="0" smtClean="0">
                <a:solidFill>
                  <a:srgbClr val="00B050"/>
                </a:solidFill>
              </a:rPr>
              <a:t>Houtproductie, voor financiële onderbouwing van beheer en voor een meer natuurlijk en gestructureerd bos. </a:t>
            </a:r>
          </a:p>
          <a:p>
            <a:pPr marL="171450" indent="-171450" algn="l">
              <a:buFontTx/>
              <a:buChar char="-"/>
            </a:pPr>
            <a:endParaRPr lang="nl-NL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8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5306144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00B050"/>
                </a:solidFill>
              </a:rPr>
              <a:t>Participatie en communicatie</a:t>
            </a:r>
          </a:p>
          <a:p>
            <a:pPr algn="l"/>
            <a:r>
              <a:rPr lang="nl-NL" sz="1600" dirty="0" smtClean="0">
                <a:solidFill>
                  <a:srgbClr val="00B050"/>
                </a:solidFill>
              </a:rPr>
              <a:t>Bossen zijn van belang voor de plaatselijke bevolking; recreatie en bieden mogelijkheden tot participatie.</a:t>
            </a:r>
          </a:p>
          <a:p>
            <a:pPr algn="l"/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1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5306144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00B050"/>
                </a:solidFill>
              </a:rPr>
              <a:t>Wet- en regelgeving</a:t>
            </a:r>
          </a:p>
          <a:p>
            <a:pPr algn="l"/>
            <a:endParaRPr lang="nl-NL" sz="1600" i="1" dirty="0" smtClean="0">
              <a:solidFill>
                <a:srgbClr val="00B050"/>
              </a:solidFill>
            </a:endParaRPr>
          </a:p>
          <a:p>
            <a:pPr algn="l"/>
            <a:r>
              <a:rPr lang="nl-NL" sz="1600" i="1" dirty="0" smtClean="0">
                <a:solidFill>
                  <a:srgbClr val="00B050"/>
                </a:solidFill>
              </a:rPr>
              <a:t>Landelijk:</a:t>
            </a:r>
          </a:p>
          <a:p>
            <a:pPr algn="l"/>
            <a:r>
              <a:rPr lang="nl-NL" sz="1600" dirty="0" smtClean="0">
                <a:solidFill>
                  <a:srgbClr val="00B050"/>
                </a:solidFill>
              </a:rPr>
              <a:t>Boswet</a:t>
            </a:r>
          </a:p>
          <a:p>
            <a:pPr algn="l"/>
            <a:r>
              <a:rPr lang="nl-NL" sz="1600" dirty="0" smtClean="0">
                <a:solidFill>
                  <a:srgbClr val="00B050"/>
                </a:solidFill>
              </a:rPr>
              <a:t>Flora- en faunawet</a:t>
            </a:r>
          </a:p>
          <a:p>
            <a:pPr algn="l"/>
            <a:endParaRPr lang="nl-NL" sz="1600" i="1" dirty="0" smtClean="0">
              <a:solidFill>
                <a:srgbClr val="00B050"/>
              </a:solidFill>
            </a:endParaRPr>
          </a:p>
          <a:p>
            <a:pPr algn="l"/>
            <a:r>
              <a:rPr lang="nl-NL" sz="1600" i="1" dirty="0" smtClean="0">
                <a:solidFill>
                  <a:srgbClr val="00B050"/>
                </a:solidFill>
              </a:rPr>
              <a:t>Gemeentelijk:</a:t>
            </a:r>
          </a:p>
          <a:p>
            <a:pPr algn="l"/>
            <a:r>
              <a:rPr lang="nl-NL" sz="1600" dirty="0" smtClean="0">
                <a:solidFill>
                  <a:srgbClr val="00B050"/>
                </a:solidFill>
              </a:rPr>
              <a:t>Landschapsbeleidsplan/LPB</a:t>
            </a:r>
          </a:p>
          <a:p>
            <a:pPr algn="l"/>
            <a:r>
              <a:rPr lang="nl-NL" sz="1600" dirty="0" smtClean="0">
                <a:solidFill>
                  <a:srgbClr val="00B050"/>
                </a:solidFill>
              </a:rPr>
              <a:t>Algemene Plaatselijke Verordening/APV</a:t>
            </a:r>
          </a:p>
          <a:p>
            <a:pPr algn="l"/>
            <a:endParaRPr lang="nl-NL" sz="1600" dirty="0">
              <a:solidFill>
                <a:srgbClr val="00B050"/>
              </a:solidFill>
            </a:endParaRPr>
          </a:p>
          <a:p>
            <a:pPr algn="l"/>
            <a:r>
              <a:rPr lang="nl-NL" sz="1600" dirty="0" smtClean="0">
                <a:solidFill>
                  <a:srgbClr val="00B050"/>
                </a:solidFill>
              </a:rPr>
              <a:t>Uiteraard meer wet- en regelgeving op landelijk, Provinciaal en gemeentelijk niveau.</a:t>
            </a:r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7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5306144"/>
          </a:xfrm>
        </p:spPr>
        <p:txBody>
          <a:bodyPr>
            <a:normAutofit/>
          </a:bodyPr>
          <a:lstStyle/>
          <a:p>
            <a:pPr algn="l"/>
            <a:r>
              <a:rPr lang="nl-NL" sz="1600" dirty="0" smtClean="0">
                <a:solidFill>
                  <a:srgbClr val="00B050"/>
                </a:solidFill>
              </a:rPr>
              <a:t>Werkplannen noodzakelijk voor:</a:t>
            </a:r>
          </a:p>
          <a:p>
            <a:pPr marL="285750" indent="-285750" algn="l">
              <a:buFontTx/>
              <a:buChar char="-"/>
            </a:pPr>
            <a:r>
              <a:rPr lang="nl-NL" sz="1600" dirty="0" smtClean="0">
                <a:solidFill>
                  <a:srgbClr val="00B050"/>
                </a:solidFill>
              </a:rPr>
              <a:t>Zomereiken of inlands eikenbos aan de Hoopmans Veenweg te Dedemsvaart.</a:t>
            </a:r>
          </a:p>
          <a:p>
            <a:pPr algn="l"/>
            <a:r>
              <a:rPr lang="nl-NL" sz="1600" dirty="0" smtClean="0">
                <a:solidFill>
                  <a:srgbClr val="00B050"/>
                </a:solidFill>
              </a:rPr>
              <a:t>- Essenbos aan de Elfde Wijk te Stegeren.</a:t>
            </a:r>
          </a:p>
          <a:p>
            <a:pPr algn="l"/>
            <a:r>
              <a:rPr lang="nl-NL" sz="1600" dirty="0" smtClean="0">
                <a:solidFill>
                  <a:srgbClr val="00B050"/>
                </a:solidFill>
              </a:rPr>
              <a:t>- Singel Kloosterdijk te </a:t>
            </a:r>
            <a:r>
              <a:rPr lang="nl-NL" sz="1600" dirty="0">
                <a:solidFill>
                  <a:srgbClr val="00B050"/>
                </a:solidFill>
              </a:rPr>
              <a:t>M</a:t>
            </a:r>
            <a:r>
              <a:rPr lang="nl-NL" sz="1600" dirty="0" smtClean="0">
                <a:solidFill>
                  <a:srgbClr val="00B050"/>
                </a:solidFill>
              </a:rPr>
              <a:t>arienberg.</a:t>
            </a:r>
          </a:p>
          <a:p>
            <a:pPr algn="l"/>
            <a:endParaRPr lang="nl-NL" sz="1600" dirty="0" smtClean="0">
              <a:solidFill>
                <a:srgbClr val="00B050"/>
              </a:solidFill>
            </a:endParaRPr>
          </a:p>
          <a:p>
            <a:pPr algn="l"/>
            <a:r>
              <a:rPr lang="nl-NL" sz="1600" dirty="0" smtClean="0">
                <a:solidFill>
                  <a:srgbClr val="00B050"/>
                </a:solidFill>
              </a:rPr>
              <a:t>Onderhoud vindt in winterperiode 2016 – 2017 plaats waarbij de singel Kloosterdijk te Marienberg voor 31 december 2016 gereed moet zijn.</a:t>
            </a:r>
            <a:endParaRPr lang="nl-NL" sz="1600" dirty="0">
              <a:solidFill>
                <a:srgbClr val="00B050"/>
              </a:solidFill>
            </a:endParaRPr>
          </a:p>
          <a:p>
            <a:pPr marL="285750" indent="-285750" algn="l">
              <a:buFontTx/>
              <a:buChar char="-"/>
            </a:pPr>
            <a:endParaRPr lang="nl-NL" sz="1600" dirty="0" smtClean="0">
              <a:solidFill>
                <a:srgbClr val="00B050"/>
              </a:solidFill>
            </a:endParaRPr>
          </a:p>
          <a:p>
            <a:pPr marL="285750" indent="-285750" algn="l">
              <a:buFontTx/>
              <a:buChar char="-"/>
            </a:pPr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4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5306144"/>
          </a:xfrm>
        </p:spPr>
        <p:txBody>
          <a:bodyPr>
            <a:normAutofit lnSpcReduction="10000"/>
          </a:bodyPr>
          <a:lstStyle/>
          <a:p>
            <a:pPr algn="l"/>
            <a:endParaRPr lang="nl-NL" sz="1600" dirty="0" smtClean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 smtClean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 smtClean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 smtClean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 smtClean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 smtClean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 smtClean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 smtClean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 smtClean="0">
              <a:solidFill>
                <a:srgbClr val="00B050"/>
              </a:solidFill>
            </a:endParaRPr>
          </a:p>
          <a:p>
            <a:r>
              <a:rPr lang="nl-NL" sz="1600" dirty="0" smtClean="0">
                <a:solidFill>
                  <a:srgbClr val="00B050"/>
                </a:solidFill>
              </a:rPr>
              <a:t>Zomereiken- of inlands eikenbos aan de Hoopmans Veenweg te Dedemsvaart</a:t>
            </a:r>
          </a:p>
          <a:p>
            <a:pPr marL="285750" indent="-285750" algn="l">
              <a:buFontTx/>
              <a:buChar char="-"/>
            </a:pPr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7" y="500063"/>
            <a:ext cx="4162971" cy="386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8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5306144"/>
          </a:xfrm>
        </p:spPr>
        <p:txBody>
          <a:bodyPr>
            <a:normAutofit lnSpcReduction="10000"/>
          </a:bodyPr>
          <a:lstStyle/>
          <a:p>
            <a:pPr algn="l"/>
            <a:endParaRPr lang="nl-NL" sz="1600" dirty="0" smtClean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 smtClean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 smtClean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 smtClean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 smtClean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 smtClean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 smtClean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 smtClean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 smtClean="0">
              <a:solidFill>
                <a:srgbClr val="00B050"/>
              </a:solidFill>
            </a:endParaRPr>
          </a:p>
          <a:p>
            <a:r>
              <a:rPr lang="nl-NL" sz="1600" dirty="0" smtClean="0">
                <a:solidFill>
                  <a:srgbClr val="00B050"/>
                </a:solidFill>
              </a:rPr>
              <a:t>Essenbos aan de Elfde Wijk te Stegeren</a:t>
            </a:r>
          </a:p>
          <a:p>
            <a:pPr marL="285750" indent="-285750" algn="l">
              <a:buFontTx/>
              <a:buChar char="-"/>
            </a:pPr>
            <a:endParaRPr lang="nl-NL" sz="1600" dirty="0">
              <a:solidFill>
                <a:srgbClr val="00B050"/>
              </a:solidFill>
            </a:endParaRPr>
          </a:p>
          <a:p>
            <a:pPr algn="l"/>
            <a:endParaRPr lang="nl-NL" sz="1600" dirty="0">
              <a:solidFill>
                <a:srgbClr val="00B05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7" y="500063"/>
            <a:ext cx="4234979" cy="42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872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328</Words>
  <Application>Microsoft Office PowerPoint</Application>
  <PresentationFormat>Diavoorstelling (4:3)</PresentationFormat>
  <Paragraphs>112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Bossen in gemeente Hardenberg</vt:lpstr>
      <vt:lpstr>Bossen in gemeente Hardenberg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Bestuursdienst Ommen-Hardenberg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Ben Bakkenes</dc:creator>
  <cp:lastModifiedBy>Ben Bakkenes</cp:lastModifiedBy>
  <cp:revision>13</cp:revision>
  <dcterms:created xsi:type="dcterms:W3CDTF">2016-10-24T09:29:02Z</dcterms:created>
  <dcterms:modified xsi:type="dcterms:W3CDTF">2016-10-24T15:17:09Z</dcterms:modified>
</cp:coreProperties>
</file>